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5"/>
  </p:notesMasterIdLst>
  <p:sldIdLst>
    <p:sldId id="312" r:id="rId2"/>
    <p:sldId id="313" r:id="rId3"/>
    <p:sldId id="314" r:id="rId4"/>
    <p:sldId id="257" r:id="rId5"/>
    <p:sldId id="259" r:id="rId6"/>
    <p:sldId id="261" r:id="rId7"/>
    <p:sldId id="262" r:id="rId8"/>
    <p:sldId id="263" r:id="rId9"/>
    <p:sldId id="264" r:id="rId10"/>
    <p:sldId id="266" r:id="rId11"/>
    <p:sldId id="265" r:id="rId12"/>
    <p:sldId id="267" r:id="rId13"/>
    <p:sldId id="270" r:id="rId14"/>
    <p:sldId id="276" r:id="rId15"/>
    <p:sldId id="271" r:id="rId16"/>
    <p:sldId id="273" r:id="rId17"/>
    <p:sldId id="275" r:id="rId18"/>
    <p:sldId id="268" r:id="rId19"/>
    <p:sldId id="272" r:id="rId20"/>
    <p:sldId id="316" r:id="rId21"/>
    <p:sldId id="318" r:id="rId22"/>
    <p:sldId id="317" r:id="rId23"/>
    <p:sldId id="277" r:id="rId2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14B728-46EF-43C3-9A39-4685D3625202}" type="datetimeFigureOut">
              <a:rPr lang="en-IN" smtClean="0"/>
              <a:pPr/>
              <a:t>18-04-2023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CAABF5-6F5C-4011-B027-E06E3DB68EEB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691C9CF-B5E7-4977-9A12-82273BC93634}" type="slidenum">
              <a:rPr lang="en-US"/>
              <a:pPr/>
              <a:t>5</a:t>
            </a:fld>
            <a:endParaRPr lang="en-US"/>
          </a:p>
        </p:txBody>
      </p:sp>
      <p:sp>
        <p:nvSpPr>
          <p:cNvPr id="8970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970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67970AD-91C1-4BC9-80B0-574232641004}" type="slidenum">
              <a:rPr lang="en-US"/>
              <a:pPr/>
              <a:t>14</a:t>
            </a:fld>
            <a:endParaRPr lang="en-US"/>
          </a:p>
        </p:txBody>
      </p:sp>
      <p:sp>
        <p:nvSpPr>
          <p:cNvPr id="915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5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E5BECF9-FA72-4F45-94F5-CED169FF2BCD}" type="slidenum">
              <a:rPr lang="en-US" smtClean="0">
                <a:latin typeface="Arial" charset="0"/>
              </a:rPr>
              <a:pPr/>
              <a:t>15</a:t>
            </a:fld>
            <a:endParaRPr lang="en-US">
              <a:latin typeface="Arial" charset="0"/>
            </a:endParaRPr>
          </a:p>
        </p:txBody>
      </p:sp>
      <p:sp>
        <p:nvSpPr>
          <p:cNvPr id="168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896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81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BE616E8-F851-4551-8C7A-2D8240C7807D}" type="slidenum">
              <a:rPr lang="en-US" smtClean="0">
                <a:latin typeface="Arial" charset="0"/>
              </a:rPr>
              <a:pPr/>
              <a:t>17</a:t>
            </a:fld>
            <a:endParaRPr lang="en-US">
              <a:latin typeface="Arial" charset="0"/>
            </a:endParaRPr>
          </a:p>
        </p:txBody>
      </p:sp>
      <p:sp>
        <p:nvSpPr>
          <p:cNvPr id="162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282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84931B3-5E13-4034-ACD5-11B03A04E451}" type="slidenum">
              <a:rPr lang="en-US"/>
              <a:pPr/>
              <a:t>6</a:t>
            </a:fld>
            <a:endParaRPr lang="en-US"/>
          </a:p>
        </p:txBody>
      </p:sp>
      <p:sp>
        <p:nvSpPr>
          <p:cNvPr id="901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01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BEFFAAB-E809-45EA-8ADD-F7CAC0A5B0F9}" type="slidenum">
              <a:rPr lang="en-US"/>
              <a:pPr/>
              <a:t>7</a:t>
            </a:fld>
            <a:endParaRPr lang="en-US"/>
          </a:p>
        </p:txBody>
      </p:sp>
      <p:sp>
        <p:nvSpPr>
          <p:cNvPr id="2570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2525" y="692150"/>
            <a:ext cx="4554538" cy="3416300"/>
          </a:xfrm>
          <a:ln w="12700" cap="flat">
            <a:solidFill>
              <a:schemeClr val="tx1"/>
            </a:solidFill>
          </a:ln>
        </p:spPr>
      </p:sp>
      <p:sp>
        <p:nvSpPr>
          <p:cNvPr id="2570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3213"/>
          </a:xfrm>
          <a:ln/>
        </p:spPr>
        <p:txBody>
          <a:bodyPr lIns="90488" tIns="44450" rIns="90488" bIns="44450"/>
          <a:lstStyle/>
          <a:p>
            <a:endParaRPr lang="en-IN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26167EF-AF2E-40A1-A3B6-72332DBAC98D}" type="slidenum">
              <a:rPr lang="en-US"/>
              <a:pPr/>
              <a:t>8</a:t>
            </a:fld>
            <a:endParaRPr lang="en-US"/>
          </a:p>
        </p:txBody>
      </p:sp>
      <p:sp>
        <p:nvSpPr>
          <p:cNvPr id="9103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0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B679F18-8B4F-4098-AFA4-33CC2EC2E6A4}" type="slidenum">
              <a:rPr lang="en-US"/>
              <a:pPr/>
              <a:t>9</a:t>
            </a:fld>
            <a:endParaRPr lang="en-US"/>
          </a:p>
        </p:txBody>
      </p:sp>
      <p:sp>
        <p:nvSpPr>
          <p:cNvPr id="911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1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8B813BF-F177-4AEA-BFC0-4ABCB5EAD99A}" type="slidenum">
              <a:rPr lang="en-US"/>
              <a:pPr/>
              <a:t>10</a:t>
            </a:fld>
            <a:endParaRPr lang="en-US"/>
          </a:p>
        </p:txBody>
      </p:sp>
      <p:sp>
        <p:nvSpPr>
          <p:cNvPr id="912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2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EB5D897-538A-46FF-B333-2540FFF7832A}" type="slidenum">
              <a:rPr lang="en-US"/>
              <a:pPr/>
              <a:t>11</a:t>
            </a:fld>
            <a:endParaRPr lang="en-US"/>
          </a:p>
        </p:txBody>
      </p:sp>
      <p:sp>
        <p:nvSpPr>
          <p:cNvPr id="261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2525" y="692150"/>
            <a:ext cx="4554538" cy="3416300"/>
          </a:xfrm>
          <a:ln w="12700" cap="flat">
            <a:solidFill>
              <a:schemeClr val="tx1"/>
            </a:solidFill>
          </a:ln>
        </p:spPr>
      </p:sp>
      <p:sp>
        <p:nvSpPr>
          <p:cNvPr id="261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3213"/>
          </a:xfrm>
          <a:ln/>
        </p:spPr>
        <p:txBody>
          <a:bodyPr lIns="90488" tIns="44450" rIns="90488" bIns="44450"/>
          <a:lstStyle/>
          <a:p>
            <a:endParaRPr lang="en-IN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01F7602-2480-4518-BC75-5C5AD5009F98}" type="slidenum">
              <a:rPr lang="en-US"/>
              <a:pPr/>
              <a:t>12</a:t>
            </a:fld>
            <a:endParaRPr lang="en-US"/>
          </a:p>
        </p:txBody>
      </p:sp>
      <p:sp>
        <p:nvSpPr>
          <p:cNvPr id="913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3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93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0BB3F63-A3BB-48C6-8ADE-DD29BE95C64F}" type="slidenum">
              <a:rPr lang="en-US" smtClean="0">
                <a:latin typeface="Arial" charset="0"/>
              </a:rPr>
              <a:pPr/>
              <a:t>13</a:t>
            </a:fld>
            <a:endParaRPr lang="en-US">
              <a:latin typeface="Arial" charset="0"/>
            </a:endParaRPr>
          </a:p>
        </p:txBody>
      </p:sp>
      <p:sp>
        <p:nvSpPr>
          <p:cNvPr id="167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794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36353096-1AEC-4507-8200-3E79DEBA2760}" type="datetimeFigureOut">
              <a:rPr lang="en-IN" smtClean="0"/>
              <a:pPr/>
              <a:t>18-04-2023</a:t>
            </a:fld>
            <a:endParaRPr lang="en-IN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IN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9A8993C-52B1-4FDB-92D9-301476BBC0E6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53096-1AEC-4507-8200-3E79DEBA2760}" type="datetimeFigureOut">
              <a:rPr lang="en-IN" smtClean="0"/>
              <a:pPr/>
              <a:t>18-04-2023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8993C-52B1-4FDB-92D9-301476BBC0E6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53096-1AEC-4507-8200-3E79DEBA2760}" type="datetimeFigureOut">
              <a:rPr lang="en-IN" smtClean="0"/>
              <a:pPr/>
              <a:t>18-04-2023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8993C-52B1-4FDB-92D9-301476BBC0E6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53096-1AEC-4507-8200-3E79DEBA2760}" type="datetimeFigureOut">
              <a:rPr lang="en-IN" smtClean="0"/>
              <a:pPr/>
              <a:t>18-04-2023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8993C-52B1-4FDB-92D9-301476BBC0E6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53096-1AEC-4507-8200-3E79DEBA2760}" type="datetimeFigureOut">
              <a:rPr lang="en-IN" smtClean="0"/>
              <a:pPr/>
              <a:t>18-04-2023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8993C-52B1-4FDB-92D9-301476BBC0E6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53096-1AEC-4507-8200-3E79DEBA2760}" type="datetimeFigureOut">
              <a:rPr lang="en-IN" smtClean="0"/>
              <a:pPr/>
              <a:t>18-04-2023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8993C-52B1-4FDB-92D9-301476BBC0E6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53096-1AEC-4507-8200-3E79DEBA2760}" type="datetimeFigureOut">
              <a:rPr lang="en-IN" smtClean="0"/>
              <a:pPr/>
              <a:t>18-04-2023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8993C-52B1-4FDB-92D9-301476BBC0E6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53096-1AEC-4507-8200-3E79DEBA2760}" type="datetimeFigureOut">
              <a:rPr lang="en-IN" smtClean="0"/>
              <a:pPr/>
              <a:t>18-04-2023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8993C-52B1-4FDB-92D9-301476BBC0E6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53096-1AEC-4507-8200-3E79DEBA2760}" type="datetimeFigureOut">
              <a:rPr lang="en-IN" smtClean="0"/>
              <a:pPr/>
              <a:t>18-04-2023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8993C-52B1-4FDB-92D9-301476BBC0E6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36353096-1AEC-4507-8200-3E79DEBA2760}" type="datetimeFigureOut">
              <a:rPr lang="en-IN" smtClean="0"/>
              <a:pPr/>
              <a:t>18-04-2023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8993C-52B1-4FDB-92D9-301476BBC0E6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36353096-1AEC-4507-8200-3E79DEBA2760}" type="datetimeFigureOut">
              <a:rPr lang="en-IN" smtClean="0"/>
              <a:pPr/>
              <a:t>18-04-2023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9A8993C-52B1-4FDB-92D9-301476BBC0E6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36353096-1AEC-4507-8200-3E79DEBA2760}" type="datetimeFigureOut">
              <a:rPr lang="en-IN" smtClean="0"/>
              <a:pPr/>
              <a:t>18-04-2023</a:t>
            </a:fld>
            <a:endParaRPr lang="en-IN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IN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59A8993C-52B1-4FDB-92D9-301476BBC0E6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jpe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404257" y="1143001"/>
            <a:ext cx="7489371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100" dirty="0">
                <a:latin typeface="Book Antiqua" panose="02040602050305030304" pitchFamily="18" charset="0"/>
              </a:rPr>
              <a:t>RUNGTA COLLEGE OF DENTAL SCIENCES &amp; RESEARCH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08856" y="2707821"/>
            <a:ext cx="7739744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100" dirty="0">
                <a:latin typeface="Book Antiqua" panose="02040602050305030304" pitchFamily="18" charset="0"/>
              </a:rPr>
              <a:t>TITLE OF THE TOPIC: </a:t>
            </a:r>
            <a:r>
              <a:rPr lang="en-US" sz="2100" dirty="0" smtClean="0">
                <a:latin typeface="Book Antiqua" panose="02040602050305030304" pitchFamily="18" charset="0"/>
              </a:rPr>
              <a:t> AMALGAM </a:t>
            </a:r>
            <a:endParaRPr lang="en-US" sz="2100" dirty="0">
              <a:latin typeface="Book Antiqua" panose="0204060205030503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52400" y="5143500"/>
            <a:ext cx="854528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100" dirty="0">
                <a:latin typeface="Book Antiqua" panose="02040602050305030304" pitchFamily="18" charset="0"/>
              </a:rPr>
              <a:t>DEPARTMENT OF CONSERVATIVE DENTISTRY AND ENDODONTICS  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5781" r="15781"/>
          <a:stretch/>
        </p:blipFill>
        <p:spPr>
          <a:xfrm>
            <a:off x="0" y="846364"/>
            <a:ext cx="1393371" cy="1585913"/>
          </a:xfrm>
          <a:prstGeom prst="rect">
            <a:avLst/>
          </a:prstGeom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95863-2509-495E-A4D3-2D1EB08AA326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30744037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14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/>
              <a:t>Other Constituents</a:t>
            </a:r>
          </a:p>
        </p:txBody>
      </p:sp>
      <p:sp>
        <p:nvSpPr>
          <p:cNvPr id="262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524000"/>
            <a:ext cx="8153400" cy="4114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Indium (In)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Decreases surface tension</a:t>
            </a:r>
          </a:p>
          <a:p>
            <a:pPr lvl="2">
              <a:lnSpc>
                <a:spcPct val="90000"/>
              </a:lnSpc>
            </a:pPr>
            <a:r>
              <a:rPr lang="en-US" dirty="0"/>
              <a:t>reduces amount of mercury necessary</a:t>
            </a:r>
          </a:p>
          <a:p>
            <a:pPr lvl="2">
              <a:lnSpc>
                <a:spcPct val="90000"/>
              </a:lnSpc>
            </a:pPr>
            <a:r>
              <a:rPr lang="en-US" dirty="0"/>
              <a:t>reduces emitted mercury vapor</a:t>
            </a:r>
          </a:p>
          <a:p>
            <a:pPr lvl="1">
              <a:lnSpc>
                <a:spcPct val="90000"/>
              </a:lnSpc>
            </a:pPr>
            <a:endParaRPr lang="en-US" dirty="0"/>
          </a:p>
          <a:p>
            <a:pPr lvl="1">
              <a:lnSpc>
                <a:spcPct val="90000"/>
              </a:lnSpc>
            </a:pPr>
            <a:r>
              <a:rPr lang="en-US" dirty="0"/>
              <a:t>Reduces creep and marginal breakdown</a:t>
            </a:r>
          </a:p>
          <a:p>
            <a:pPr lvl="1">
              <a:lnSpc>
                <a:spcPct val="90000"/>
              </a:lnSpc>
            </a:pPr>
            <a:endParaRPr lang="en-US" dirty="0"/>
          </a:p>
          <a:p>
            <a:pPr lvl="1">
              <a:lnSpc>
                <a:spcPct val="90000"/>
              </a:lnSpc>
            </a:pPr>
            <a:r>
              <a:rPr lang="en-US" dirty="0"/>
              <a:t>Increases strength</a:t>
            </a:r>
          </a:p>
          <a:p>
            <a:pPr lvl="1">
              <a:lnSpc>
                <a:spcPct val="90000"/>
              </a:lnSpc>
            </a:pPr>
            <a:endParaRPr lang="en-US" dirty="0"/>
          </a:p>
          <a:p>
            <a:pPr lvl="1">
              <a:lnSpc>
                <a:spcPct val="90000"/>
              </a:lnSpc>
            </a:pPr>
            <a:r>
              <a:rPr lang="en-US" dirty="0"/>
              <a:t>Must be used in admixed alloys</a:t>
            </a:r>
          </a:p>
          <a:p>
            <a:pPr lvl="1">
              <a:lnSpc>
                <a:spcPct val="90000"/>
              </a:lnSpc>
              <a:buNone/>
            </a:pPr>
            <a:r>
              <a:rPr lang="en-US" dirty="0"/>
              <a:t>	</a:t>
            </a:r>
          </a:p>
        </p:txBody>
      </p:sp>
      <p:sp>
        <p:nvSpPr>
          <p:cNvPr id="262148" name="Rectangle 4"/>
          <p:cNvSpPr>
            <a:spLocks noChangeArrowheads="1"/>
          </p:cNvSpPr>
          <p:nvPr/>
        </p:nvSpPr>
        <p:spPr bwMode="auto">
          <a:xfrm>
            <a:off x="6477000" y="6248400"/>
            <a:ext cx="217646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r>
              <a:rPr lang="en-US" sz="1400"/>
              <a:t>Powell  J Dent Res  1989</a:t>
            </a:r>
          </a:p>
        </p:txBody>
      </p:sp>
      <p:sp>
        <p:nvSpPr>
          <p:cNvPr id="262149" name="Rectangle 5"/>
          <p:cNvSpPr>
            <a:spLocks noChangeArrowheads="1"/>
          </p:cNvSpPr>
          <p:nvPr/>
        </p:nvSpPr>
        <p:spPr bwMode="auto">
          <a:xfrm>
            <a:off x="244475" y="23828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en-IN"/>
          </a:p>
        </p:txBody>
      </p:sp>
      <p:pic>
        <p:nvPicPr>
          <p:cNvPr id="262150" name="Picture 8" descr="npo00002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34200" y="1600200"/>
            <a:ext cx="1600200" cy="1458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09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  <a:noFill/>
          <a:ln/>
        </p:spPr>
        <p:txBody>
          <a:bodyPr lIns="90488" tIns="44450" rIns="90488" bIns="44450" anchorCtr="0"/>
          <a:lstStyle/>
          <a:p>
            <a:r>
              <a:rPr lang="en-US"/>
              <a:t>Other Constituents</a:t>
            </a:r>
          </a:p>
        </p:txBody>
      </p:sp>
      <p:sp>
        <p:nvSpPr>
          <p:cNvPr id="260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295400"/>
            <a:ext cx="8534400" cy="4114800"/>
          </a:xfrm>
          <a:noFill/>
          <a:ln/>
        </p:spPr>
        <p:txBody>
          <a:bodyPr lIns="90488" tIns="44450" rIns="90488" bIns="44450"/>
          <a:lstStyle/>
          <a:p>
            <a:pPr>
              <a:lnSpc>
                <a:spcPct val="90000"/>
              </a:lnSpc>
            </a:pPr>
            <a:r>
              <a:rPr lang="en-US" dirty="0"/>
              <a:t>Zinc (Zn)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Used in manufacturing</a:t>
            </a:r>
          </a:p>
          <a:p>
            <a:pPr lvl="2">
              <a:lnSpc>
                <a:spcPct val="90000"/>
              </a:lnSpc>
              <a:buSzPct val="75000"/>
            </a:pPr>
            <a:r>
              <a:rPr lang="en-US" dirty="0"/>
              <a:t>decreases oxidation of other elements</a:t>
            </a:r>
          </a:p>
          <a:p>
            <a:pPr lvl="2">
              <a:lnSpc>
                <a:spcPct val="90000"/>
              </a:lnSpc>
              <a:buSzPct val="75000"/>
            </a:pPr>
            <a:r>
              <a:rPr lang="en-US" dirty="0"/>
              <a:t>acts as </a:t>
            </a:r>
            <a:r>
              <a:rPr lang="en-US" i="1" dirty="0"/>
              <a:t>scavenger or deoxidizer</a:t>
            </a:r>
          </a:p>
          <a:p>
            <a:pPr lvl="2">
              <a:lnSpc>
                <a:spcPct val="90000"/>
              </a:lnSpc>
              <a:buSzPct val="75000"/>
            </a:pPr>
            <a:endParaRPr lang="en-US" dirty="0"/>
          </a:p>
          <a:p>
            <a:pPr lvl="1">
              <a:lnSpc>
                <a:spcPct val="90000"/>
              </a:lnSpc>
            </a:pPr>
            <a:r>
              <a:rPr lang="en-US" dirty="0"/>
              <a:t>Provides better clinical performance</a:t>
            </a:r>
          </a:p>
          <a:p>
            <a:pPr lvl="2">
              <a:lnSpc>
                <a:spcPct val="90000"/>
              </a:lnSpc>
              <a:buSzPct val="75000"/>
            </a:pPr>
            <a:r>
              <a:rPr lang="en-US" dirty="0"/>
              <a:t>less marginal breakdown</a:t>
            </a:r>
          </a:p>
          <a:p>
            <a:pPr lvl="2">
              <a:lnSpc>
                <a:spcPct val="90000"/>
              </a:lnSpc>
              <a:buSzPct val="75000"/>
            </a:pPr>
            <a:endParaRPr lang="en-US" dirty="0"/>
          </a:p>
          <a:p>
            <a:pPr lvl="1">
              <a:lnSpc>
                <a:spcPct val="90000"/>
              </a:lnSpc>
            </a:pPr>
            <a:r>
              <a:rPr lang="en-US" dirty="0"/>
              <a:t>Causes delayed expansion with low Cu alloys</a:t>
            </a:r>
          </a:p>
          <a:p>
            <a:pPr lvl="2">
              <a:lnSpc>
                <a:spcPct val="90000"/>
              </a:lnSpc>
              <a:buSzPct val="75000"/>
            </a:pPr>
            <a:r>
              <a:rPr lang="en-US" dirty="0"/>
              <a:t>if contaminated with moisture during condensation or </a:t>
            </a:r>
            <a:r>
              <a:rPr lang="en-US" dirty="0" err="1"/>
              <a:t>trituration</a:t>
            </a:r>
            <a:r>
              <a:rPr lang="en-US" dirty="0"/>
              <a:t>.</a:t>
            </a:r>
          </a:p>
          <a:p>
            <a:pPr lvl="3">
              <a:lnSpc>
                <a:spcPct val="90000"/>
              </a:lnSpc>
              <a:buSzPct val="75000"/>
              <a:buNone/>
            </a:pPr>
            <a:endParaRPr lang="en-US" dirty="0"/>
          </a:p>
        </p:txBody>
      </p:sp>
      <p:sp>
        <p:nvSpPr>
          <p:cNvPr id="260100" name="Text Box 4"/>
          <p:cNvSpPr txBox="1">
            <a:spLocks noChangeArrowheads="1"/>
          </p:cNvSpPr>
          <p:nvPr/>
        </p:nvSpPr>
        <p:spPr bwMode="auto">
          <a:xfrm>
            <a:off x="5410200" y="6400800"/>
            <a:ext cx="3733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1400"/>
              <a:t>Phillip’s Science of Dental Materials 2003</a:t>
            </a: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2209800" y="5486400"/>
            <a:ext cx="4343400" cy="533400"/>
            <a:chOff x="1200" y="3504"/>
            <a:chExt cx="2736" cy="336"/>
          </a:xfrm>
        </p:grpSpPr>
        <p:sp>
          <p:nvSpPr>
            <p:cNvPr id="260102" name="Text Box 6"/>
            <p:cNvSpPr txBox="1">
              <a:spLocks noChangeArrowheads="1"/>
            </p:cNvSpPr>
            <p:nvPr/>
          </p:nvSpPr>
          <p:spPr bwMode="auto">
            <a:xfrm>
              <a:off x="1200" y="3552"/>
              <a:ext cx="273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sz="2400">
                  <a:solidFill>
                    <a:schemeClr val="tx2"/>
                  </a:solidFill>
                </a:rPr>
                <a:t>H</a:t>
              </a:r>
              <a:r>
                <a:rPr lang="en-US" sz="2400" baseline="-25000">
                  <a:solidFill>
                    <a:schemeClr val="tx2"/>
                  </a:solidFill>
                </a:rPr>
                <a:t>2</a:t>
              </a:r>
              <a:r>
                <a:rPr lang="en-US" sz="2400">
                  <a:solidFill>
                    <a:schemeClr val="tx2"/>
                  </a:solidFill>
                </a:rPr>
                <a:t>O + Zn       ZnO + H</a:t>
              </a:r>
              <a:r>
                <a:rPr lang="en-US" sz="2400" baseline="-25000">
                  <a:solidFill>
                    <a:schemeClr val="tx2"/>
                  </a:solidFill>
                </a:rPr>
                <a:t>2</a:t>
              </a:r>
            </a:p>
          </p:txBody>
        </p:sp>
        <p:sp>
          <p:nvSpPr>
            <p:cNvPr id="260103" name="Rectangle 7"/>
            <p:cNvSpPr>
              <a:spLocks noChangeArrowheads="1"/>
            </p:cNvSpPr>
            <p:nvPr/>
          </p:nvSpPr>
          <p:spPr bwMode="auto">
            <a:xfrm>
              <a:off x="2420" y="3504"/>
              <a:ext cx="393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2800">
                  <a:solidFill>
                    <a:srgbClr val="B2B2B2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Symbol" pitchFamily="18" charset="2"/>
                </a:rPr>
                <a:t>Þ</a:t>
              </a:r>
              <a:r>
                <a:rPr lang="en-US" sz="2800">
                  <a:effectLst>
                    <a:outerShdw blurRad="38100" dist="38100" dir="2700000" algn="tl">
                      <a:srgbClr val="000000"/>
                    </a:outerShdw>
                  </a:effectLst>
                  <a:latin typeface="Symbol" pitchFamily="18" charset="2"/>
                </a:rPr>
                <a:t> </a:t>
              </a:r>
            </a:p>
          </p:txBody>
        </p:sp>
      </p:grpSp>
      <p:pic>
        <p:nvPicPr>
          <p:cNvPr id="260104" name="Picture 8" descr="npo00002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10400" y="1371600"/>
            <a:ext cx="1778000" cy="176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spd="slow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3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Other Constituents</a:t>
            </a:r>
          </a:p>
        </p:txBody>
      </p:sp>
      <p:sp>
        <p:nvSpPr>
          <p:cNvPr id="263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752600"/>
            <a:ext cx="7772400" cy="4114800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US" dirty="0"/>
              <a:t>Platinum and Palladium (Pd)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Reduces corrosion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Hardens the alloy</a:t>
            </a:r>
          </a:p>
          <a:p>
            <a:pPr lvl="1"/>
            <a:endParaRPr lang="en-US" dirty="0"/>
          </a:p>
          <a:p>
            <a:pPr lvl="1">
              <a:buNone/>
            </a:pPr>
            <a:endParaRPr lang="en-US" dirty="0"/>
          </a:p>
          <a:p>
            <a:pPr lvl="1">
              <a:buNone/>
            </a:pPr>
            <a:endParaRPr lang="en-US" dirty="0"/>
          </a:p>
          <a:p>
            <a:pPr lvl="1">
              <a:buNone/>
            </a:pPr>
            <a:endParaRPr lang="en-US" sz="2700" dirty="0"/>
          </a:p>
        </p:txBody>
      </p:sp>
      <p:pic>
        <p:nvPicPr>
          <p:cNvPr id="263172" name="Picture 4" descr="valiant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15000" y="3505200"/>
            <a:ext cx="2514600" cy="1949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63173" name="Text Box 5"/>
          <p:cNvSpPr txBox="1">
            <a:spLocks noChangeArrowheads="1"/>
          </p:cNvSpPr>
          <p:nvPr/>
        </p:nvSpPr>
        <p:spPr bwMode="auto">
          <a:xfrm>
            <a:off x="6400800" y="6172200"/>
            <a:ext cx="23622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1400"/>
              <a:t>Mahler  J Dent Res 1990</a:t>
            </a:r>
          </a:p>
        </p:txBody>
      </p:sp>
      <p:pic>
        <p:nvPicPr>
          <p:cNvPr id="263174" name="Picture 5128" descr="npo00002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516216" y="1628800"/>
            <a:ext cx="2049463" cy="1814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pPr algn="ctr">
              <a:defRPr/>
            </a:pPr>
            <a:r>
              <a:rPr lang="en-US" sz="2800" dirty="0">
                <a:latin typeface="Algerian" pitchFamily="82" charset="0"/>
              </a:rPr>
              <a:t>CLASSIFICATION OF AMALGAM ALLOYS</a:t>
            </a:r>
            <a:endParaRPr lang="en-US" sz="2800" dirty="0">
              <a:solidFill>
                <a:srgbClr val="08B7BF"/>
              </a:solidFill>
              <a:latin typeface="Algerian" pitchFamily="82" charset="0"/>
            </a:endParaRPr>
          </a:p>
        </p:txBody>
      </p:sp>
      <p:sp>
        <p:nvSpPr>
          <p:cNvPr id="2969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755576" y="836712"/>
            <a:ext cx="7467600" cy="4873625"/>
          </a:xfrm>
        </p:spPr>
        <p:txBody>
          <a:bodyPr>
            <a:noAutofit/>
          </a:bodyPr>
          <a:lstStyle/>
          <a:p>
            <a:pPr marL="533400" indent="-533400" eaLnBrk="1" hangingPunct="1">
              <a:buFont typeface="Wingdings 2" pitchFamily="18" charset="2"/>
              <a:buNone/>
            </a:pPr>
            <a:r>
              <a:rPr lang="en-US" sz="2000" b="1" dirty="0"/>
              <a:t>1.	BASED ON COPPER CONTENT: </a:t>
            </a:r>
          </a:p>
          <a:p>
            <a:pPr marL="533400" indent="-533400" eaLnBrk="1" hangingPunct="1">
              <a:buFontTx/>
              <a:buNone/>
            </a:pPr>
            <a:r>
              <a:rPr lang="en-US" sz="2000" b="1" dirty="0"/>
              <a:t> </a:t>
            </a:r>
          </a:p>
          <a:p>
            <a:pPr marL="533400" indent="-533400" eaLnBrk="1" hangingPunct="1">
              <a:buFontTx/>
              <a:buNone/>
            </a:pPr>
            <a:r>
              <a:rPr lang="en-US" sz="2000" dirty="0"/>
              <a:t>      a)   Low copper alloys  : contains less than 6% of copper .</a:t>
            </a:r>
          </a:p>
          <a:p>
            <a:pPr marL="533400" indent="-533400" eaLnBrk="1" hangingPunct="1">
              <a:buFontTx/>
              <a:buNone/>
            </a:pPr>
            <a:r>
              <a:rPr lang="en-US" sz="2000" dirty="0"/>
              <a:t>      b)   High copper alloys  : contains more than 6% of copper.</a:t>
            </a:r>
          </a:p>
          <a:p>
            <a:pPr marL="533400" indent="-533400" eaLnBrk="1" hangingPunct="1">
              <a:buFontTx/>
              <a:buNone/>
            </a:pPr>
            <a:r>
              <a:rPr lang="en-US" sz="2000" dirty="0"/>
              <a:t>             -Admixed or dispersion alloys .</a:t>
            </a:r>
          </a:p>
          <a:p>
            <a:pPr marL="533400" indent="-533400" eaLnBrk="1" hangingPunct="1">
              <a:buFontTx/>
              <a:buNone/>
            </a:pPr>
            <a:r>
              <a:rPr lang="en-US" sz="2000" dirty="0"/>
              <a:t>             -Single composition alloys. </a:t>
            </a:r>
          </a:p>
          <a:p>
            <a:pPr marL="533400" indent="-533400" eaLnBrk="1" hangingPunct="1">
              <a:buFontTx/>
              <a:buNone/>
            </a:pPr>
            <a:endParaRPr lang="en-US" sz="2000" dirty="0"/>
          </a:p>
          <a:p>
            <a:pPr marL="533400" indent="-533400" eaLnBrk="1" hangingPunct="1">
              <a:buFontTx/>
              <a:buNone/>
            </a:pPr>
            <a:endParaRPr lang="en-US" sz="2000" dirty="0"/>
          </a:p>
          <a:p>
            <a:pPr marL="533400" indent="-533400" eaLnBrk="1" hangingPunct="1">
              <a:buFontTx/>
              <a:buNone/>
            </a:pPr>
            <a:r>
              <a:rPr lang="en-US" sz="2000" dirty="0"/>
              <a:t> </a:t>
            </a:r>
            <a:r>
              <a:rPr lang="en-US" sz="2000" b="1" dirty="0"/>
              <a:t>2.      BASED ON ZINC CONTENT</a:t>
            </a:r>
          </a:p>
          <a:p>
            <a:pPr marL="533400" indent="-533400" eaLnBrk="1" hangingPunct="1">
              <a:buFontTx/>
              <a:buNone/>
            </a:pPr>
            <a:endParaRPr lang="en-US" sz="2000" dirty="0"/>
          </a:p>
          <a:p>
            <a:pPr marL="533400" indent="-533400" eaLnBrk="1" hangingPunct="1">
              <a:buFontTx/>
              <a:buNone/>
            </a:pPr>
            <a:r>
              <a:rPr lang="en-US" sz="2000" dirty="0"/>
              <a:t>       a) Zinc containing alloys: contains less than 0.01% zinc</a:t>
            </a:r>
          </a:p>
          <a:p>
            <a:pPr marL="533400" indent="-533400" eaLnBrk="1" hangingPunct="1">
              <a:buFontTx/>
              <a:buNone/>
            </a:pPr>
            <a:r>
              <a:rPr lang="en-US" sz="2000" dirty="0"/>
              <a:t>       b) Non zinc/Zinc free alloys: contains equal to less than 0.01% </a:t>
            </a:r>
          </a:p>
        </p:txBody>
      </p:sp>
    </p:spTree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72553" name="Group 105"/>
          <p:cNvGraphicFramePr>
            <a:graphicFrameLocks noGrp="1"/>
          </p:cNvGraphicFramePr>
          <p:nvPr/>
        </p:nvGraphicFramePr>
        <p:xfrm>
          <a:off x="228600" y="1300163"/>
          <a:ext cx="8763000" cy="4870959"/>
        </p:xfrm>
        <a:graphic>
          <a:graphicData uri="http://schemas.openxmlformats.org/drawingml/2006/table">
            <a:tbl>
              <a:tblPr/>
              <a:tblGrid>
                <a:gridCol w="14732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7272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2514600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5810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Composition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rgbClr val="00FFFF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LOW COPPER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HIGH COPPER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794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I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I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FF9933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Admixed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FF66CC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Unicomposition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810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Particle shape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FFFF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Lathe- Cut</a:t>
                      </a: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 /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Spherical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FF0066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FFFF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Lathe-cut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FFFF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(2/3)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Spherical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(1/3)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Spherical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810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Silver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63-70%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40-70 %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40-65 %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40-60 %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810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Tin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26-23 %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26-30 %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0-30 %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22-30 %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5794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Copper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2-5 %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2-30 %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20-40 %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13-30 %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5810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Zinc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0-2 %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0-2 %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0 %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  <a:cs typeface="Arial" charset="0"/>
                        </a:rPr>
                        <a:t>0-4 %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  <p:sp>
        <p:nvSpPr>
          <p:cNvPr id="872554" name="Rectangle 106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712787"/>
          </a:xfrm>
        </p:spPr>
        <p:txBody>
          <a:bodyPr/>
          <a:lstStyle/>
          <a:p>
            <a:r>
              <a:rPr lang="en-US" sz="4000"/>
              <a:t>COPPER CONTENT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11560" y="476672"/>
            <a:ext cx="7467600" cy="4873625"/>
          </a:xfrm>
        </p:spPr>
        <p:txBody>
          <a:bodyPr>
            <a:noAutofit/>
          </a:bodyPr>
          <a:lstStyle/>
          <a:p>
            <a:pPr marL="457200" indent="-457200" eaLnBrk="1" fontAlgn="auto" hangingPunct="1">
              <a:lnSpc>
                <a:spcPct val="80000"/>
              </a:lnSpc>
              <a:spcAft>
                <a:spcPts val="0"/>
              </a:spcAft>
              <a:buFont typeface="Wingdings 2"/>
              <a:buNone/>
              <a:defRPr/>
            </a:pPr>
            <a:r>
              <a:rPr lang="en-US" sz="2300" b="1" dirty="0">
                <a:cs typeface="Arial" pitchFamily="34" charset="0"/>
              </a:rPr>
              <a:t>3.	BASED ON SHAPE OF ALLOY PARTICLES</a:t>
            </a:r>
          </a:p>
          <a:p>
            <a:pPr marL="457200" indent="-457200" eaLnBrk="1" fontAlgn="auto" hangingPunct="1">
              <a:lnSpc>
                <a:spcPct val="80000"/>
              </a:lnSpc>
              <a:spcAft>
                <a:spcPts val="0"/>
              </a:spcAft>
              <a:buFont typeface="Wingdings 2"/>
              <a:buNone/>
              <a:defRPr/>
            </a:pPr>
            <a:endParaRPr lang="en-US" sz="2300" dirty="0">
              <a:cs typeface="Arial" pitchFamily="34" charset="0"/>
            </a:endParaRPr>
          </a:p>
          <a:p>
            <a:pPr marL="662940" lvl="1" indent="-342900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accent2">
                  <a:shade val="75000"/>
                </a:schemeClr>
              </a:buClr>
              <a:buFont typeface="Wingdings 2"/>
              <a:buNone/>
              <a:defRPr/>
            </a:pPr>
            <a:r>
              <a:rPr lang="en-US" dirty="0">
                <a:cs typeface="Arial" pitchFamily="34" charset="0"/>
              </a:rPr>
              <a:t>     a) Lathe cut alloys –irregular shape.</a:t>
            </a:r>
          </a:p>
          <a:p>
            <a:pPr marL="662940" lvl="1" indent="-342900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accent2">
                  <a:shade val="75000"/>
                </a:schemeClr>
              </a:buClr>
              <a:buFont typeface="Wingdings 2"/>
              <a:buNone/>
              <a:defRPr/>
            </a:pPr>
            <a:r>
              <a:rPr lang="en-US" dirty="0">
                <a:cs typeface="Arial" pitchFamily="34" charset="0"/>
              </a:rPr>
              <a:t>     b) Spherical alloys </a:t>
            </a:r>
          </a:p>
          <a:p>
            <a:pPr marL="662940" lvl="1" indent="-342900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accent2">
                  <a:shade val="75000"/>
                </a:schemeClr>
              </a:buClr>
              <a:buFont typeface="Wingdings 2"/>
              <a:buNone/>
              <a:defRPr/>
            </a:pPr>
            <a:r>
              <a:rPr lang="en-US" dirty="0">
                <a:cs typeface="Arial" pitchFamily="34" charset="0"/>
              </a:rPr>
              <a:t>     c) Admix alloys</a:t>
            </a:r>
          </a:p>
          <a:p>
            <a:pPr marL="457200" indent="-457200" eaLnBrk="1" fontAlgn="auto" hangingPunct="1">
              <a:lnSpc>
                <a:spcPct val="80000"/>
              </a:lnSpc>
              <a:spcAft>
                <a:spcPts val="0"/>
              </a:spcAft>
              <a:buFont typeface="Wingdings 2"/>
              <a:buNone/>
              <a:defRPr/>
            </a:pPr>
            <a:endParaRPr lang="en-US" sz="2300" dirty="0">
              <a:cs typeface="Arial" pitchFamily="34" charset="0"/>
            </a:endParaRPr>
          </a:p>
          <a:p>
            <a:pPr marL="457200" indent="-457200" eaLnBrk="1" fontAlgn="auto" hangingPunct="1">
              <a:lnSpc>
                <a:spcPct val="80000"/>
              </a:lnSpc>
              <a:spcAft>
                <a:spcPts val="0"/>
              </a:spcAft>
              <a:buFont typeface="Wingdings 2"/>
              <a:buNone/>
              <a:defRPr/>
            </a:pPr>
            <a:r>
              <a:rPr lang="en-US" sz="2300" b="1" dirty="0">
                <a:cs typeface="Arial" pitchFamily="34" charset="0"/>
              </a:rPr>
              <a:t>4.	BASED ON NUMBER OF ALLOYED METALS</a:t>
            </a:r>
          </a:p>
          <a:p>
            <a:pPr marL="457200" indent="-457200" eaLnBrk="1" fontAlgn="auto" hangingPunct="1">
              <a:lnSpc>
                <a:spcPct val="80000"/>
              </a:lnSpc>
              <a:spcAft>
                <a:spcPts val="0"/>
              </a:spcAft>
              <a:buFont typeface="Wingdings 2"/>
              <a:buNone/>
              <a:defRPr/>
            </a:pPr>
            <a:endParaRPr lang="en-US" sz="2300" dirty="0">
              <a:cs typeface="Arial" pitchFamily="34" charset="0"/>
            </a:endParaRPr>
          </a:p>
          <a:p>
            <a:pPr marL="662940" lvl="1" indent="-342900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accent2">
                  <a:shade val="75000"/>
                </a:schemeClr>
              </a:buClr>
              <a:buFont typeface="Wingdings 2"/>
              <a:buNone/>
              <a:defRPr/>
            </a:pPr>
            <a:r>
              <a:rPr lang="en-US" dirty="0">
                <a:cs typeface="Arial" pitchFamily="34" charset="0"/>
              </a:rPr>
              <a:t>      a) Binary alloys – Ag </a:t>
            </a:r>
            <a:r>
              <a:rPr lang="en-US" dirty="0" err="1">
                <a:cs typeface="Arial" pitchFamily="34" charset="0"/>
              </a:rPr>
              <a:t>Sn</a:t>
            </a:r>
            <a:endParaRPr lang="en-US" dirty="0">
              <a:cs typeface="Arial" pitchFamily="34" charset="0"/>
            </a:endParaRPr>
          </a:p>
          <a:p>
            <a:pPr marL="662940" lvl="1" indent="-342900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accent2">
                  <a:shade val="75000"/>
                </a:schemeClr>
              </a:buClr>
              <a:buFont typeface="Wingdings 2"/>
              <a:buNone/>
              <a:defRPr/>
            </a:pPr>
            <a:r>
              <a:rPr lang="en-US" dirty="0">
                <a:cs typeface="Arial" pitchFamily="34" charset="0"/>
              </a:rPr>
              <a:t>      b) Ternary alloys – Ag </a:t>
            </a:r>
            <a:r>
              <a:rPr lang="en-US" dirty="0" err="1">
                <a:cs typeface="Arial" pitchFamily="34" charset="0"/>
              </a:rPr>
              <a:t>Sn</a:t>
            </a:r>
            <a:r>
              <a:rPr lang="en-US" dirty="0">
                <a:cs typeface="Arial" pitchFamily="34" charset="0"/>
              </a:rPr>
              <a:t> Cu</a:t>
            </a:r>
          </a:p>
          <a:p>
            <a:pPr marL="662940" lvl="1" indent="-342900" eaLnBrk="1" fontAlgn="auto" hangingPunct="1">
              <a:lnSpc>
                <a:spcPct val="80000"/>
              </a:lnSpc>
              <a:spcAft>
                <a:spcPts val="0"/>
              </a:spcAft>
              <a:buClr>
                <a:schemeClr val="accent2">
                  <a:shade val="75000"/>
                </a:schemeClr>
              </a:buClr>
              <a:buFont typeface="Wingdings 2"/>
              <a:buNone/>
              <a:defRPr/>
            </a:pPr>
            <a:r>
              <a:rPr lang="en-US" dirty="0">
                <a:cs typeface="Arial" pitchFamily="34" charset="0"/>
              </a:rPr>
              <a:t>      c) Quaternary alloys- Ag </a:t>
            </a:r>
            <a:r>
              <a:rPr lang="en-US" dirty="0" err="1">
                <a:cs typeface="Arial" pitchFamily="34" charset="0"/>
              </a:rPr>
              <a:t>Sn</a:t>
            </a:r>
            <a:r>
              <a:rPr lang="en-US" dirty="0">
                <a:cs typeface="Arial" pitchFamily="34" charset="0"/>
              </a:rPr>
              <a:t> Cu In</a:t>
            </a:r>
          </a:p>
          <a:p>
            <a:pPr marL="457200" indent="-457200" eaLnBrk="1" fontAlgn="auto" hangingPunct="1">
              <a:lnSpc>
                <a:spcPct val="80000"/>
              </a:lnSpc>
              <a:spcAft>
                <a:spcPts val="0"/>
              </a:spcAft>
              <a:buFont typeface="Wingdings 2"/>
              <a:buNone/>
              <a:defRPr/>
            </a:pPr>
            <a:endParaRPr lang="en-US" sz="2300" dirty="0">
              <a:cs typeface="Arial" pitchFamily="34" charset="0"/>
            </a:endParaRPr>
          </a:p>
          <a:p>
            <a:pPr marL="457200" indent="-457200" eaLnBrk="1" fontAlgn="auto" hangingPunct="1">
              <a:lnSpc>
                <a:spcPct val="80000"/>
              </a:lnSpc>
              <a:spcAft>
                <a:spcPts val="0"/>
              </a:spcAft>
              <a:buFont typeface="Wingdings 2"/>
              <a:buNone/>
              <a:defRPr/>
            </a:pPr>
            <a:r>
              <a:rPr lang="en-US" sz="2300" b="1" dirty="0">
                <a:cs typeface="Arial" pitchFamily="34" charset="0"/>
              </a:rPr>
              <a:t>5.	BASED ON SIZE OF ALLOY</a:t>
            </a:r>
            <a:endParaRPr lang="en-US" sz="2300" b="1" dirty="0"/>
          </a:p>
          <a:p>
            <a:pPr marL="823913" lvl="1" indent="-457200">
              <a:buNone/>
              <a:defRPr/>
            </a:pPr>
            <a:r>
              <a:rPr lang="en-US" dirty="0">
                <a:cs typeface="Arial" pitchFamily="34" charset="0"/>
              </a:rPr>
              <a:t>	a) Micro-cut </a:t>
            </a:r>
          </a:p>
          <a:p>
            <a:pPr marL="823913" lvl="1" indent="-457200">
              <a:buNone/>
              <a:defRPr/>
            </a:pPr>
            <a:r>
              <a:rPr lang="en-US" dirty="0">
                <a:cs typeface="Arial" pitchFamily="34" charset="0"/>
              </a:rPr>
              <a:t>	b) Fine-cut </a:t>
            </a:r>
          </a:p>
          <a:p>
            <a:pPr marL="823913" lvl="1" indent="-457200">
              <a:buNone/>
              <a:defRPr/>
            </a:pPr>
            <a:r>
              <a:rPr lang="en-US" dirty="0">
                <a:cs typeface="Arial" pitchFamily="34" charset="0"/>
              </a:rPr>
              <a:t>	c) Coarse cut </a:t>
            </a:r>
          </a:p>
        </p:txBody>
      </p:sp>
    </p:spTree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/>
              <a:t>- As permanent filling material in </a:t>
            </a:r>
          </a:p>
          <a:p>
            <a:pPr lvl="1"/>
            <a:r>
              <a:rPr lang="en-US" dirty="0"/>
              <a:t>Class 1 and Class 2 cavities and</a:t>
            </a:r>
          </a:p>
          <a:p>
            <a:pPr lvl="1"/>
            <a:r>
              <a:rPr lang="en-US" dirty="0"/>
              <a:t>Class 5 cavities where esthetics is not a prime</a:t>
            </a:r>
          </a:p>
          <a:p>
            <a:pPr lvl="1">
              <a:buNone/>
            </a:pPr>
            <a:r>
              <a:rPr lang="en-US" dirty="0"/>
              <a:t>   consideration</a:t>
            </a:r>
          </a:p>
          <a:p>
            <a:pPr lvl="1">
              <a:buNone/>
            </a:pPr>
            <a:endParaRPr lang="en-US" dirty="0"/>
          </a:p>
          <a:p>
            <a:pPr lvl="1">
              <a:buFontTx/>
              <a:buChar char="-"/>
            </a:pPr>
            <a:r>
              <a:rPr lang="en-US" dirty="0"/>
              <a:t> In combination with metallic retentive pins to   restore a crown</a:t>
            </a:r>
          </a:p>
          <a:p>
            <a:pPr lvl="1">
              <a:buNone/>
            </a:pPr>
            <a:r>
              <a:rPr lang="en-US" dirty="0"/>
              <a:t> </a:t>
            </a:r>
          </a:p>
          <a:p>
            <a:pPr lvl="1">
              <a:buFontTx/>
              <a:buChar char="-"/>
            </a:pPr>
            <a:r>
              <a:rPr lang="en-US" dirty="0"/>
              <a:t>For making dies</a:t>
            </a:r>
          </a:p>
          <a:p>
            <a:pPr lvl="1">
              <a:buFontTx/>
              <a:buChar char="-"/>
            </a:pPr>
            <a:endParaRPr lang="en-US" dirty="0"/>
          </a:p>
          <a:p>
            <a:pPr lvl="1">
              <a:buFontTx/>
              <a:buChar char="-"/>
            </a:pPr>
            <a:r>
              <a:rPr lang="en-US" dirty="0"/>
              <a:t> In retrograde root canal filling </a:t>
            </a:r>
          </a:p>
          <a:p>
            <a:pPr lvl="1">
              <a:buFontTx/>
              <a:buChar char="-"/>
            </a:pPr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latin typeface="Algerian" pitchFamily="82" charset="0"/>
              </a:rPr>
              <a:t>INDICATIONS</a:t>
            </a:r>
            <a:endParaRPr lang="en-IN" dirty="0">
              <a:latin typeface="Algerian" pitchFamily="82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en-US" dirty="0">
                <a:latin typeface="Algerian" pitchFamily="82" charset="0"/>
              </a:rPr>
              <a:t>CONTRAINDICATIONS</a:t>
            </a:r>
            <a:endParaRPr lang="en-US" b="0" dirty="0">
              <a:solidFill>
                <a:srgbClr val="08B7BF"/>
              </a:solidFill>
              <a:latin typeface="Algerian" pitchFamily="82" charset="0"/>
            </a:endParaRPr>
          </a:p>
        </p:txBody>
      </p:sp>
      <p:sp>
        <p:nvSpPr>
          <p:cNvPr id="2867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>
            <a:normAutofit/>
          </a:bodyPr>
          <a:lstStyle/>
          <a:p>
            <a:pPr marL="609600" indent="-609600" eaLnBrk="1" fontAlgn="auto" hangingPunct="1">
              <a:lnSpc>
                <a:spcPct val="90000"/>
              </a:lnSpc>
              <a:spcAft>
                <a:spcPts val="0"/>
              </a:spcAft>
              <a:buFont typeface="Wingdings"/>
              <a:buChar char=""/>
              <a:defRPr/>
            </a:pPr>
            <a:endParaRPr lang="en-US" sz="2300" dirty="0"/>
          </a:p>
          <a:p>
            <a:pPr marL="609600" indent="-609600" eaLnBrk="1" fontAlgn="auto" hangingPunct="1">
              <a:lnSpc>
                <a:spcPct val="90000"/>
              </a:lnSpc>
              <a:spcAft>
                <a:spcPts val="0"/>
              </a:spcAft>
              <a:buFont typeface="Wingdings"/>
              <a:buChar char=""/>
              <a:defRPr/>
            </a:pPr>
            <a:r>
              <a:rPr lang="en-US" sz="2300" dirty="0"/>
              <a:t>Anterior teeth and clearly visible surfaces of posterior teeth.</a:t>
            </a:r>
          </a:p>
          <a:p>
            <a:pPr marL="609600" indent="-609600" eaLnBrk="1" fontAlgn="auto" hangingPunct="1">
              <a:lnSpc>
                <a:spcPct val="90000"/>
              </a:lnSpc>
              <a:spcAft>
                <a:spcPts val="0"/>
              </a:spcAft>
              <a:buFont typeface="Wingdings"/>
              <a:buChar char=""/>
              <a:defRPr/>
            </a:pPr>
            <a:r>
              <a:rPr lang="en-US" sz="2300" dirty="0"/>
              <a:t>Allergy to any component of amalgam, proven by skin test, conducted by trained dermatologist.</a:t>
            </a:r>
          </a:p>
          <a:p>
            <a:pPr marL="609600" indent="-609600" eaLnBrk="1" fontAlgn="auto" hangingPunct="1">
              <a:lnSpc>
                <a:spcPct val="90000"/>
              </a:lnSpc>
              <a:spcAft>
                <a:spcPts val="0"/>
              </a:spcAft>
              <a:buFont typeface="Wingdings"/>
              <a:buChar char=""/>
              <a:defRPr/>
            </a:pPr>
            <a:r>
              <a:rPr lang="en-US" sz="2300" dirty="0"/>
              <a:t>Patient’s with proven amalgam – induced </a:t>
            </a:r>
            <a:r>
              <a:rPr lang="en-US" sz="2300" dirty="0" err="1"/>
              <a:t>lichenoid</a:t>
            </a:r>
            <a:r>
              <a:rPr lang="en-US" sz="2300" dirty="0"/>
              <a:t> lesions.</a:t>
            </a:r>
          </a:p>
          <a:p>
            <a:pPr marL="609600" indent="-609600" eaLnBrk="1" fontAlgn="auto" hangingPunct="1">
              <a:lnSpc>
                <a:spcPct val="90000"/>
              </a:lnSpc>
              <a:spcAft>
                <a:spcPts val="0"/>
              </a:spcAft>
              <a:buFont typeface="Wingdings"/>
              <a:buChar char=""/>
              <a:defRPr/>
            </a:pPr>
            <a:r>
              <a:rPr lang="en-US" sz="2300" dirty="0"/>
              <a:t>Remaining tooth structure requires support / would require extensive preparation to accommodate amalgam.</a:t>
            </a:r>
          </a:p>
          <a:p>
            <a:pPr marL="609600" indent="-609600" eaLnBrk="1" fontAlgn="auto" hangingPunct="1">
              <a:lnSpc>
                <a:spcPct val="90000"/>
              </a:lnSpc>
              <a:spcAft>
                <a:spcPts val="0"/>
              </a:spcAft>
              <a:buFont typeface="Wingdings"/>
              <a:buChar char=""/>
              <a:defRPr/>
            </a:pPr>
            <a:r>
              <a:rPr lang="en-US" sz="2300" dirty="0"/>
              <a:t>Treatment of incipient / early primary fissure caries.</a:t>
            </a:r>
          </a:p>
          <a:p>
            <a:pPr marL="609600" indent="-609600"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endParaRPr lang="en-US" sz="2800" dirty="0"/>
          </a:p>
        </p:txBody>
      </p:sp>
    </p:spTree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972008"/>
          </a:xfrm>
        </p:spPr>
        <p:txBody>
          <a:bodyPr>
            <a:normAutofit fontScale="85000" lnSpcReduction="20000"/>
          </a:bodyPr>
          <a:lstStyle/>
          <a:p>
            <a:endParaRPr lang="en-US" dirty="0"/>
          </a:p>
          <a:p>
            <a:r>
              <a:rPr lang="en-US" dirty="0"/>
              <a:t>Easy to insert</a:t>
            </a:r>
          </a:p>
          <a:p>
            <a:endParaRPr lang="en-US" dirty="0"/>
          </a:p>
          <a:p>
            <a:r>
              <a:rPr lang="en-US" dirty="0"/>
              <a:t>Not overly technique sensitive</a:t>
            </a:r>
          </a:p>
          <a:p>
            <a:endParaRPr lang="en-US" dirty="0"/>
          </a:p>
          <a:p>
            <a:r>
              <a:rPr lang="en-US" dirty="0"/>
              <a:t>Maintain anatomical form</a:t>
            </a:r>
          </a:p>
          <a:p>
            <a:endParaRPr lang="en-US" dirty="0"/>
          </a:p>
          <a:p>
            <a:r>
              <a:rPr lang="en-US" dirty="0"/>
              <a:t>Adequate resistance to fracture</a:t>
            </a:r>
          </a:p>
          <a:p>
            <a:endParaRPr lang="en-US" dirty="0"/>
          </a:p>
          <a:p>
            <a:r>
              <a:rPr lang="en-US" dirty="0"/>
              <a:t>Prevent marginal leakage</a:t>
            </a:r>
          </a:p>
          <a:p>
            <a:endParaRPr lang="en-US" dirty="0"/>
          </a:p>
          <a:p>
            <a:r>
              <a:rPr lang="en-US" dirty="0"/>
              <a:t>Can be used in stress bearing areas</a:t>
            </a:r>
          </a:p>
          <a:p>
            <a:endParaRPr lang="en-US" dirty="0"/>
          </a:p>
          <a:p>
            <a:r>
              <a:rPr lang="en-US" dirty="0"/>
              <a:t>Relatively long service life</a:t>
            </a:r>
            <a:endParaRPr lang="en-IN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latin typeface="Algerian" pitchFamily="82" charset="0"/>
              </a:rPr>
              <a:t>ADVANTAGES</a:t>
            </a:r>
            <a:endParaRPr lang="en-IN" dirty="0">
              <a:latin typeface="Algerian" pitchFamily="82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endParaRPr lang="en-US" dirty="0"/>
          </a:p>
          <a:p>
            <a:r>
              <a:rPr lang="en-US" dirty="0"/>
              <a:t>Non esthetic</a:t>
            </a:r>
          </a:p>
          <a:p>
            <a:endParaRPr lang="en-US" dirty="0"/>
          </a:p>
          <a:p>
            <a:r>
              <a:rPr lang="en-US" dirty="0"/>
              <a:t>Brittle</a:t>
            </a:r>
          </a:p>
          <a:p>
            <a:endParaRPr lang="en-US" dirty="0"/>
          </a:p>
          <a:p>
            <a:r>
              <a:rPr lang="en-US" dirty="0"/>
              <a:t>Subject to corrosion and galvanic action</a:t>
            </a:r>
          </a:p>
          <a:p>
            <a:endParaRPr lang="en-US" dirty="0"/>
          </a:p>
          <a:p>
            <a:r>
              <a:rPr lang="en-US" dirty="0"/>
              <a:t>May show a degree of marginal breakdown</a:t>
            </a:r>
          </a:p>
          <a:p>
            <a:endParaRPr lang="en-US" dirty="0"/>
          </a:p>
          <a:p>
            <a:r>
              <a:rPr lang="en-US" dirty="0"/>
              <a:t>Do not help retain </a:t>
            </a:r>
            <a:r>
              <a:rPr lang="en-US" dirty="0" err="1"/>
              <a:t>weakend</a:t>
            </a:r>
            <a:r>
              <a:rPr lang="en-US" dirty="0"/>
              <a:t> tooth structure</a:t>
            </a:r>
          </a:p>
          <a:p>
            <a:endParaRPr lang="en-US" dirty="0"/>
          </a:p>
          <a:p>
            <a:r>
              <a:rPr lang="en-US" dirty="0"/>
              <a:t>Regulatory concerns about disposal of amalgam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IN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latin typeface="Algerian" pitchFamily="82" charset="0"/>
              </a:rPr>
              <a:t>DISADVANTAGES</a:t>
            </a:r>
            <a:endParaRPr lang="en-IN" dirty="0">
              <a:latin typeface="Algerian" pitchFamily="82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1121229" y="1314453"/>
            <a:ext cx="6945086" cy="827318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Specific learning Objectives </a:t>
            </a:r>
            <a:endParaRPr lang="en-US" sz="2325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699860663"/>
              </p:ext>
            </p:extLst>
          </p:nvPr>
        </p:nvGraphicFramePr>
        <p:xfrm>
          <a:off x="533401" y="2816678"/>
          <a:ext cx="7674428" cy="29525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25499">
                  <a:extLst>
                    <a:ext uri="{9D8B030D-6E8A-4147-A177-3AD203B41FA5}">
                      <a16:colId xmlns:a16="http://schemas.microsoft.com/office/drawing/2014/main" xmlns="" val="946123654"/>
                    </a:ext>
                  </a:extLst>
                </a:gridCol>
                <a:gridCol w="3344427">
                  <a:extLst>
                    <a:ext uri="{9D8B030D-6E8A-4147-A177-3AD203B41FA5}">
                      <a16:colId xmlns:a16="http://schemas.microsoft.com/office/drawing/2014/main" xmlns="" val="2411658997"/>
                    </a:ext>
                  </a:extLst>
                </a:gridCol>
                <a:gridCol w="2304502">
                  <a:extLst>
                    <a:ext uri="{9D8B030D-6E8A-4147-A177-3AD203B41FA5}">
                      <a16:colId xmlns:a16="http://schemas.microsoft.com/office/drawing/2014/main" xmlns="" val="3411213719"/>
                    </a:ext>
                  </a:extLst>
                </a:gridCol>
              </a:tblGrid>
              <a:tr h="340874">
                <a:tc>
                  <a:txBody>
                    <a:bodyPr/>
                    <a:lstStyle/>
                    <a:p>
                      <a:r>
                        <a:rPr lang="en-US" sz="1400" dirty="0"/>
                        <a:t>Core areas* 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Domain</a:t>
                      </a:r>
                      <a:r>
                        <a:rPr lang="en-US" sz="1400" baseline="0" dirty="0"/>
                        <a:t> **</a:t>
                      </a:r>
                      <a:endParaRPr lang="en-US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Category #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xmlns="" val="868424398"/>
                  </a:ext>
                </a:extLst>
              </a:tr>
              <a:tr h="340874">
                <a:tc>
                  <a:txBody>
                    <a:bodyPr/>
                    <a:lstStyle/>
                    <a:p>
                      <a:r>
                        <a:rPr lang="en-US" sz="1400" dirty="0"/>
                        <a:t>COMPOSITION</a:t>
                      </a:r>
                    </a:p>
                    <a:p>
                      <a:r>
                        <a:rPr lang="en-US" sz="1400" dirty="0"/>
                        <a:t>CLASSIFICATION OF AMALGAM</a:t>
                      </a:r>
                    </a:p>
                    <a:p>
                      <a:endParaRPr lang="en-US" sz="1400" dirty="0"/>
                    </a:p>
                    <a:p>
                      <a:endParaRPr lang="en-US" sz="1400" dirty="0"/>
                    </a:p>
                    <a:p>
                      <a:endParaRPr lang="en-US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COGNITIVE 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MUST KNOW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xmlns="" val="3586572506"/>
                  </a:ext>
                </a:extLst>
              </a:tr>
              <a:tr h="340874">
                <a:tc>
                  <a:txBody>
                    <a:bodyPr/>
                    <a:lstStyle/>
                    <a:p>
                      <a:r>
                        <a:rPr lang="en-US" sz="1400" dirty="0"/>
                        <a:t>INDICATIONS</a:t>
                      </a:r>
                    </a:p>
                    <a:p>
                      <a:r>
                        <a:rPr lang="en-US" sz="1400" dirty="0"/>
                        <a:t>ADVANTAGES</a:t>
                      </a:r>
                    </a:p>
                    <a:p>
                      <a:r>
                        <a:rPr lang="en-US" sz="1400" dirty="0"/>
                        <a:t>METALLURGICAL PHASES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PSYCHOMOTOR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NICE TO KNOW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xmlns="" val="2359924706"/>
                  </a:ext>
                </a:extLst>
              </a:tr>
              <a:tr h="340874">
                <a:tc>
                  <a:txBody>
                    <a:bodyPr/>
                    <a:lstStyle/>
                    <a:p>
                      <a:r>
                        <a:rPr lang="en-US" sz="1400" dirty="0"/>
                        <a:t>TERMONOLOGIES 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AFFECTIVE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DESIRE TO KNOW 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xmlns="" val="2577297493"/>
                  </a:ext>
                </a:extLst>
              </a:tr>
            </a:tbl>
          </a:graphicData>
        </a:graphic>
      </p:graphicFrame>
      <p:sp>
        <p:nvSpPr>
          <p:cNvPr id="4" name="Rectangle 3"/>
          <p:cNvSpPr/>
          <p:nvPr/>
        </p:nvSpPr>
        <p:spPr>
          <a:xfrm>
            <a:off x="881743" y="2266325"/>
            <a:ext cx="7347857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At the end of this presentation the learner is expected to know ;</a:t>
            </a:r>
            <a:endParaRPr lang="en-US" sz="21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95863-2509-495E-A4D3-2D1EB08AA326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99471781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xmlns="" id="{56B242BA-4BD9-D70C-E882-D587F4B6A1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1065610"/>
            <a:ext cx="8545286" cy="1097926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sz="27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TAKE HOME MESSEGE/ FOR THE TOPIC COVERED (SUMMARY)  </a:t>
            </a:r>
            <a:endParaRPr lang="en-US" sz="270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4819" name="Slide Number Placeholder 1">
            <a:extLst>
              <a:ext uri="{FF2B5EF4-FFF2-40B4-BE49-F238E27FC236}">
                <a16:creationId xmlns:a16="http://schemas.microsoft.com/office/drawing/2014/main" xmlns="" id="{789A2CF3-4F67-CA94-EEC5-14AB73C8D51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1B087D0-DE4A-4E50-BF1A-F77714860E3D}" type="slidenum">
              <a:rPr lang="en-US" altLang="en-US">
                <a:solidFill>
                  <a:srgbClr val="7F7F7F"/>
                </a:solidFill>
              </a:rPr>
              <a:pPr/>
              <a:t>20</a:t>
            </a:fld>
            <a:endParaRPr lang="en-US" altLang="en-US">
              <a:solidFill>
                <a:srgbClr val="7F7F7F"/>
              </a:solidFill>
            </a:endParaRPr>
          </a:p>
        </p:txBody>
      </p:sp>
      <p:sp>
        <p:nvSpPr>
          <p:cNvPr id="34820" name="TextBox 2">
            <a:extLst>
              <a:ext uri="{FF2B5EF4-FFF2-40B4-BE49-F238E27FC236}">
                <a16:creationId xmlns:a16="http://schemas.microsoft.com/office/drawing/2014/main" xmlns="" id="{0C8079D6-9610-38D6-9643-C7FC1ACF06B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2057400"/>
            <a:ext cx="8610600" cy="203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/>
              <a:t>Dental amalgam are widely used by the dental profession in most parts of the world </a:t>
            </a:r>
          </a:p>
          <a:p>
            <a:pPr eaLnBrk="1" hangingPunct="1"/>
            <a:r>
              <a:rPr lang="en-US" altLang="en-US"/>
              <a:t>Some countries like swedan, Canada and Germany, uk have either banned or imposed serious limitation on amalgam usage</a:t>
            </a:r>
          </a:p>
          <a:p>
            <a:pPr eaLnBrk="1" hangingPunct="1"/>
            <a:endParaRPr lang="en-US" altLang="en-US"/>
          </a:p>
          <a:p>
            <a:pPr eaLnBrk="1" hangingPunct="1"/>
            <a:r>
              <a:rPr lang="en-US" altLang="en-US"/>
              <a:t>The American dental association council on scientific affairs has conclude that both amalgam and composite materials are considered safe and effective for tooth restoration .</a:t>
            </a:r>
            <a:endParaRPr lang="en-IN" altLang="en-US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628650" y="1031422"/>
            <a:ext cx="7886700" cy="1093844"/>
          </a:xfrm>
        </p:spPr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Question &amp; Answer Session</a:t>
            </a:r>
            <a:endParaRPr lang="en-US" sz="18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95863-2509-495E-A4D3-2D1EB08AA326}" type="slidenum">
              <a:rPr lang="en-US" smtClean="0"/>
              <a:pPr/>
              <a:t>21</a:t>
            </a:fld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903514" y="3034393"/>
            <a:ext cx="692331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Students should be given opportunity to ask question for clarifying for their understand/ confusions. Teachers must spend 5-10 minutes for this to improve the output.  </a:t>
            </a:r>
          </a:p>
        </p:txBody>
      </p:sp>
    </p:spTree>
    <p:extLst>
      <p:ext uri="{BB962C8B-B14F-4D97-AF65-F5344CB8AC3E}">
        <p14:creationId xmlns:p14="http://schemas.microsoft.com/office/powerpoint/2010/main" xmlns="" val="228740929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REFERENCES</a:t>
            </a:r>
            <a:r>
              <a:rPr lang="en-US" dirty="0"/>
              <a:t> </a:t>
            </a:r>
            <a:br>
              <a:rPr lang="en-US" dirty="0"/>
            </a:br>
            <a:endParaRPr lang="en-US" sz="165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95863-2509-495E-A4D3-2D1EB08AA326}" type="slidenum">
              <a:rPr lang="en-US" smtClean="0"/>
              <a:pPr/>
              <a:t>22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06350FED-DF89-16BF-3607-43680B2AC3DE}"/>
              </a:ext>
            </a:extLst>
          </p:cNvPr>
          <p:cNvSpPr txBox="1"/>
          <p:nvPr/>
        </p:nvSpPr>
        <p:spPr>
          <a:xfrm>
            <a:off x="0" y="1674674"/>
            <a:ext cx="4576916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dirty="0"/>
              <a:t>STURVEDANTS art and science of operative dentistry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text book of operative dentistry NISHA GARG AND AMIT GARG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154612013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39552" y="2132856"/>
            <a:ext cx="7992888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en-US" sz="9600" b="1" cap="none" spc="0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Vladimir Script" pitchFamily="66" charset="0"/>
              </a:rPr>
              <a:t>THANK   YOU</a:t>
            </a:r>
            <a:endParaRPr lang="en-IN" sz="9600" b="1" cap="none" spc="0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Table of Content 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95863-2509-495E-A4D3-2D1EB08AA326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4BEA7EED-57D8-3EDB-5937-A0CD72E48416}"/>
              </a:ext>
            </a:extLst>
          </p:cNvPr>
          <p:cNvSpPr txBox="1"/>
          <p:nvPr/>
        </p:nvSpPr>
        <p:spPr>
          <a:xfrm>
            <a:off x="395536" y="1417638"/>
            <a:ext cx="8229600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HISTORICAL BACKGROUND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CONSTITUENTS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CLASSIFICATION OF AMALGAM ALLOY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INDICATION AND CONTRAINDICATION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ADVANTAGES AND DISADVANTAGES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METALLURGICAL PHASES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DIMENSIONAL CHANGES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REFERENCES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22597605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609600" indent="-609600">
              <a:buSzTx/>
              <a:buFont typeface="Wingdings" pitchFamily="2" charset="2"/>
              <a:buChar char="v"/>
            </a:pPr>
            <a:r>
              <a:rPr lang="en-US" sz="3200" dirty="0"/>
              <a:t>Used as a dental restorative material from the beginning of the 19th century.</a:t>
            </a:r>
          </a:p>
          <a:p>
            <a:pPr marL="609600" indent="-609600">
              <a:buSzTx/>
              <a:buFont typeface="Wingdings" pitchFamily="2" charset="2"/>
              <a:buChar char="v"/>
            </a:pPr>
            <a:endParaRPr lang="en-US" sz="3200" dirty="0"/>
          </a:p>
          <a:p>
            <a:pPr marL="609600" indent="-609600">
              <a:buSzTx/>
              <a:buFont typeface="Wingdings" pitchFamily="2" charset="2"/>
              <a:buChar char="v"/>
            </a:pPr>
            <a:endParaRPr lang="en-US" sz="3200" dirty="0"/>
          </a:p>
          <a:p>
            <a:pPr marL="609600" indent="-609600">
              <a:buSzTx/>
              <a:buFont typeface="Wingdings" pitchFamily="2" charset="2"/>
              <a:buChar char="v"/>
            </a:pPr>
            <a:r>
              <a:rPr lang="en-US" sz="3200" dirty="0"/>
              <a:t>Amalgam was made by mixing mercury with the fillings from Spanish or Mexican silver coins (high silver content).</a:t>
            </a:r>
          </a:p>
          <a:p>
            <a:pPr>
              <a:buNone/>
            </a:pPr>
            <a:endParaRPr lang="en-IN" dirty="0">
              <a:latin typeface="Bookman Old Style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latin typeface="Algerian" pitchFamily="82" charset="0"/>
              </a:rPr>
              <a:t>HISTORICAL BACKGROUND</a:t>
            </a:r>
            <a:endParaRPr lang="en-IN" dirty="0">
              <a:latin typeface="Algerian" pitchFamily="82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01808" name="Group 48"/>
          <p:cNvGraphicFramePr>
            <a:graphicFrameLocks noGrp="1"/>
          </p:cNvGraphicFramePr>
          <p:nvPr/>
        </p:nvGraphicFramePr>
        <p:xfrm>
          <a:off x="76200" y="414338"/>
          <a:ext cx="8991600" cy="6123750"/>
        </p:xfrm>
        <a:graphic>
          <a:graphicData uri="http://schemas.openxmlformats.org/drawingml/2006/table">
            <a:tbl>
              <a:tblPr/>
              <a:tblGrid>
                <a:gridCol w="297021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021387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5810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TERMINOLOGY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3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DEFINITION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2938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3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Amalgam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Amalgam is an alloy which has mercury as one of its components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– </a:t>
                      </a:r>
                      <a:r>
                        <a:rPr kumimoji="0" lang="en-US" sz="23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Marzouk</a:t>
                      </a:r>
                      <a:r>
                        <a:rPr kumimoji="0" lang="en-US" sz="2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 (1997)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6494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3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Dental Amalgam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An alloy of mercury, silver, copper, tin, which may also contain palladium, zinc, and other elements to improve handling characteristics and clinical performance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– </a:t>
                      </a:r>
                      <a:r>
                        <a:rPr kumimoji="0" lang="en-US" sz="23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Anusavice</a:t>
                      </a:r>
                      <a:r>
                        <a:rPr kumimoji="0" lang="en-US" sz="2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 (2003)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6494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3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Dental Amalgam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3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Alloy /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3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Alloy for Dental Amalgam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An alloy of silver, copper, tin, and other elements that is formulated and processed in the form of powder particles or as a compressed pellet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– </a:t>
                      </a:r>
                      <a:r>
                        <a:rPr kumimoji="0" lang="en-US" sz="23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Anusavice</a:t>
                      </a:r>
                      <a:r>
                        <a:rPr kumimoji="0" lang="en-US" sz="23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charset="0"/>
                        </a:rPr>
                        <a:t> (2003)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23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9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lgerian" pitchFamily="82" charset="0"/>
              </a:rPr>
              <a:t>Constituents of Amalgam</a:t>
            </a:r>
          </a:p>
        </p:txBody>
      </p:sp>
      <p:sp>
        <p:nvSpPr>
          <p:cNvPr id="2549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052736"/>
            <a:ext cx="4373488" cy="5112568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90000"/>
              </a:lnSpc>
              <a:buNone/>
            </a:pPr>
            <a:endParaRPr lang="en-US" dirty="0"/>
          </a:p>
          <a:p>
            <a:pPr>
              <a:lnSpc>
                <a:spcPct val="90000"/>
              </a:lnSpc>
              <a:buNone/>
            </a:pPr>
            <a:r>
              <a:rPr lang="en-US" dirty="0"/>
              <a:t>	</a:t>
            </a:r>
            <a:r>
              <a:rPr lang="en-US" b="1" dirty="0"/>
              <a:t>As per ADA Specification No. 1</a:t>
            </a:r>
          </a:p>
          <a:p>
            <a:pPr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b="1" dirty="0"/>
              <a:t>Basic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Silver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Tin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Copper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Mercury</a:t>
            </a:r>
          </a:p>
          <a:p>
            <a:pPr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b="1" dirty="0"/>
              <a:t>Others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Zinc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Indium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Palladium</a:t>
            </a:r>
            <a:br>
              <a:rPr lang="en-US" dirty="0"/>
            </a:br>
            <a:endParaRPr lang="en-US" dirty="0"/>
          </a:p>
        </p:txBody>
      </p:sp>
      <p:pic>
        <p:nvPicPr>
          <p:cNvPr id="254980" name="Picture 6149" descr="npo00001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10200" y="1988840"/>
            <a:ext cx="3733800" cy="2797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02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76200"/>
            <a:ext cx="7772400" cy="1143000"/>
          </a:xfrm>
        </p:spPr>
        <p:txBody>
          <a:bodyPr/>
          <a:lstStyle/>
          <a:p>
            <a:r>
              <a:rPr lang="en-US"/>
              <a:t>Basic Constituents</a:t>
            </a:r>
          </a:p>
        </p:txBody>
      </p:sp>
      <p:sp>
        <p:nvSpPr>
          <p:cNvPr id="2560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4800600"/>
          </a:xfrm>
        </p:spPr>
        <p:txBody>
          <a:bodyPr/>
          <a:lstStyle/>
          <a:p>
            <a:r>
              <a:rPr lang="en-US" dirty="0"/>
              <a:t>Silver (Ag)</a:t>
            </a:r>
          </a:p>
          <a:p>
            <a:pPr lvl="1"/>
            <a:r>
              <a:rPr lang="en-US" dirty="0"/>
              <a:t>Increases strength</a:t>
            </a:r>
          </a:p>
          <a:p>
            <a:pPr lvl="1"/>
            <a:r>
              <a:rPr lang="en-US" dirty="0"/>
              <a:t>Increases expansion</a:t>
            </a:r>
          </a:p>
          <a:p>
            <a:pPr lvl="1"/>
            <a:r>
              <a:rPr lang="en-US" dirty="0"/>
              <a:t>Decreases creep</a:t>
            </a:r>
          </a:p>
          <a:p>
            <a:pPr lvl="1">
              <a:buFont typeface="Wingdings" pitchFamily="2" charset="2"/>
              <a:buNone/>
            </a:pPr>
            <a:endParaRPr lang="en-US" dirty="0"/>
          </a:p>
          <a:p>
            <a:pPr lvl="1">
              <a:buFont typeface="Wingdings" pitchFamily="2" charset="2"/>
              <a:buNone/>
            </a:pPr>
            <a:endParaRPr lang="en-US" dirty="0"/>
          </a:p>
          <a:p>
            <a:r>
              <a:rPr lang="en-US" dirty="0"/>
              <a:t>Tin (</a:t>
            </a:r>
            <a:r>
              <a:rPr lang="en-US" dirty="0" err="1"/>
              <a:t>Sn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Decreases expansion</a:t>
            </a:r>
          </a:p>
          <a:p>
            <a:pPr lvl="1"/>
            <a:r>
              <a:rPr lang="en-US" dirty="0"/>
              <a:t>Decreases strength</a:t>
            </a:r>
          </a:p>
          <a:p>
            <a:pPr lvl="1"/>
            <a:r>
              <a:rPr lang="en-US" dirty="0"/>
              <a:t>Reduces the resistance to tarnish</a:t>
            </a:r>
          </a:p>
          <a:p>
            <a:pPr lvl="1">
              <a:buNone/>
            </a:pPr>
            <a:r>
              <a:rPr lang="en-US" dirty="0"/>
              <a:t>   and corrosion</a:t>
            </a:r>
          </a:p>
        </p:txBody>
      </p:sp>
      <p:pic>
        <p:nvPicPr>
          <p:cNvPr id="256004" name="Picture 8" descr="npo00001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56176" y="1052736"/>
            <a:ext cx="2743200" cy="251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56005" name="Picture 9" descr="npo00001a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228184" y="3717032"/>
            <a:ext cx="2743200" cy="2533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56006" name="Text Box 6"/>
          <p:cNvSpPr txBox="1">
            <a:spLocks noChangeArrowheads="1"/>
          </p:cNvSpPr>
          <p:nvPr/>
        </p:nvSpPr>
        <p:spPr bwMode="auto">
          <a:xfrm>
            <a:off x="5410200" y="6400800"/>
            <a:ext cx="3733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1400"/>
              <a:t>Phillip’s Science of Dental Materials 2003</a:t>
            </a:r>
          </a:p>
        </p:txBody>
      </p:sp>
    </p:spTree>
  </p:cSld>
  <p:clrMapOvr>
    <a:masterClrMapping/>
  </p:clrMapOvr>
  <p:transition spd="slow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Basic Constituents</a:t>
            </a:r>
          </a:p>
        </p:txBody>
      </p:sp>
      <p:sp>
        <p:nvSpPr>
          <p:cNvPr id="258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371600"/>
            <a:ext cx="4495800" cy="5334000"/>
          </a:xfrm>
        </p:spPr>
        <p:txBody>
          <a:bodyPr/>
          <a:lstStyle/>
          <a:p>
            <a:r>
              <a:rPr lang="en-US" dirty="0"/>
              <a:t>Copper (Cu)</a:t>
            </a:r>
          </a:p>
          <a:p>
            <a:pPr lvl="1">
              <a:buNone/>
            </a:pPr>
            <a:endParaRPr lang="en-US" dirty="0"/>
          </a:p>
          <a:p>
            <a:pPr lvl="1"/>
            <a:r>
              <a:rPr lang="en-US" dirty="0"/>
              <a:t>Increases strength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Reduces tarnish and corrosion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Reduces creep</a:t>
            </a:r>
          </a:p>
          <a:p>
            <a:pPr lvl="2"/>
            <a:r>
              <a:rPr lang="en-US" dirty="0"/>
              <a:t>reduces marginal deterioration</a:t>
            </a:r>
          </a:p>
        </p:txBody>
      </p:sp>
      <p:pic>
        <p:nvPicPr>
          <p:cNvPr id="258052" name="Picture 2054" descr="npo00001c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76800" y="1752600"/>
            <a:ext cx="3886200" cy="291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58053" name="Text Box 5"/>
          <p:cNvSpPr txBox="1">
            <a:spLocks noChangeArrowheads="1"/>
          </p:cNvSpPr>
          <p:nvPr/>
        </p:nvSpPr>
        <p:spPr bwMode="auto">
          <a:xfrm>
            <a:off x="5410200" y="6400800"/>
            <a:ext cx="3733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1400"/>
              <a:t>Phillip’s Science of Dental Materials 2003</a:t>
            </a:r>
          </a:p>
        </p:txBody>
      </p:sp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074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404664"/>
            <a:ext cx="7772400" cy="1143000"/>
          </a:xfrm>
        </p:spPr>
        <p:txBody>
          <a:bodyPr/>
          <a:lstStyle/>
          <a:p>
            <a:r>
              <a:rPr lang="en-US" dirty="0"/>
              <a:t>Basic Constituents</a:t>
            </a:r>
          </a:p>
        </p:txBody>
      </p:sp>
      <p:sp>
        <p:nvSpPr>
          <p:cNvPr id="259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524000"/>
            <a:ext cx="7772400" cy="4114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Mercury (Hg)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Activates reaction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Only pure metal that is liquid </a:t>
            </a:r>
            <a:br>
              <a:rPr lang="en-US" dirty="0"/>
            </a:br>
            <a:r>
              <a:rPr lang="en-US" dirty="0"/>
              <a:t>at room temperature</a:t>
            </a:r>
          </a:p>
          <a:p>
            <a:pPr lvl="1">
              <a:lnSpc>
                <a:spcPct val="90000"/>
              </a:lnSpc>
            </a:pPr>
            <a:r>
              <a:rPr lang="en-US" b="1" dirty="0"/>
              <a:t>Spherical alloys</a:t>
            </a:r>
          </a:p>
          <a:p>
            <a:pPr lvl="2">
              <a:lnSpc>
                <a:spcPct val="90000"/>
              </a:lnSpc>
            </a:pPr>
            <a:r>
              <a:rPr lang="en-US" dirty="0"/>
              <a:t>require less mercury</a:t>
            </a:r>
          </a:p>
          <a:p>
            <a:pPr lvl="3">
              <a:lnSpc>
                <a:spcPct val="90000"/>
              </a:lnSpc>
            </a:pPr>
            <a:r>
              <a:rPr lang="en-US" dirty="0"/>
              <a:t>smaller surface area easier to wet</a:t>
            </a:r>
          </a:p>
          <a:p>
            <a:pPr lvl="4">
              <a:lnSpc>
                <a:spcPct val="90000"/>
              </a:lnSpc>
            </a:pPr>
            <a:r>
              <a:rPr lang="en-US" dirty="0"/>
              <a:t>40 to 45% Hg</a:t>
            </a:r>
          </a:p>
          <a:p>
            <a:pPr lvl="1">
              <a:lnSpc>
                <a:spcPct val="90000"/>
              </a:lnSpc>
            </a:pPr>
            <a:r>
              <a:rPr lang="en-US" b="1" dirty="0"/>
              <a:t>Admixed alloys</a:t>
            </a:r>
          </a:p>
          <a:p>
            <a:pPr lvl="2">
              <a:lnSpc>
                <a:spcPct val="90000"/>
              </a:lnSpc>
            </a:pPr>
            <a:r>
              <a:rPr lang="en-US" dirty="0"/>
              <a:t>require more mercury</a:t>
            </a:r>
          </a:p>
          <a:p>
            <a:pPr lvl="3">
              <a:lnSpc>
                <a:spcPct val="90000"/>
              </a:lnSpc>
            </a:pPr>
            <a:r>
              <a:rPr lang="en-US" dirty="0"/>
              <a:t>lathe-cut particles more difficult to wet</a:t>
            </a:r>
          </a:p>
          <a:p>
            <a:pPr lvl="4">
              <a:lnSpc>
                <a:spcPct val="90000"/>
              </a:lnSpc>
            </a:pPr>
            <a:r>
              <a:rPr lang="en-US" dirty="0"/>
              <a:t>45 to 50% Hg</a:t>
            </a:r>
          </a:p>
          <a:p>
            <a:pPr lvl="1">
              <a:lnSpc>
                <a:spcPct val="90000"/>
              </a:lnSpc>
            </a:pPr>
            <a:endParaRPr lang="en-US" dirty="0"/>
          </a:p>
          <a:p>
            <a:pPr lvl="2">
              <a:lnSpc>
                <a:spcPct val="90000"/>
              </a:lnSpc>
              <a:buFontTx/>
              <a:buNone/>
            </a:pPr>
            <a:endParaRPr lang="en-US" sz="1600" dirty="0"/>
          </a:p>
        </p:txBody>
      </p:sp>
      <p:pic>
        <p:nvPicPr>
          <p:cNvPr id="259076" name="Picture 4" descr="npo00001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19800" y="1600200"/>
            <a:ext cx="2895600" cy="254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59078" name="Text Box 6"/>
          <p:cNvSpPr txBox="1">
            <a:spLocks noChangeArrowheads="1"/>
          </p:cNvSpPr>
          <p:nvPr/>
        </p:nvSpPr>
        <p:spPr bwMode="auto">
          <a:xfrm>
            <a:off x="5257800" y="4800600"/>
            <a:ext cx="3733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1400"/>
              <a:t>Phillip’s Science of Dental Materials 2003</a:t>
            </a:r>
          </a:p>
        </p:txBody>
      </p:sp>
    </p:spTree>
  </p:cSld>
  <p:clrMapOvr>
    <a:masterClrMapping/>
  </p:clrMapOvr>
  <p:transition/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424</TotalTime>
  <Words>769</Words>
  <Application>Microsoft Office PowerPoint</Application>
  <PresentationFormat>On-screen Show (4:3)</PresentationFormat>
  <Paragraphs>277</Paragraphs>
  <Slides>23</Slides>
  <Notes>12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Concourse</vt:lpstr>
      <vt:lpstr>Slide 1</vt:lpstr>
      <vt:lpstr>Specific learning Objectives </vt:lpstr>
      <vt:lpstr>Table of Content </vt:lpstr>
      <vt:lpstr>HISTORICAL BACKGROUND</vt:lpstr>
      <vt:lpstr>Slide 5</vt:lpstr>
      <vt:lpstr>Constituents of Amalgam</vt:lpstr>
      <vt:lpstr>Basic Constituents</vt:lpstr>
      <vt:lpstr>Basic Constituents</vt:lpstr>
      <vt:lpstr>Basic Constituents</vt:lpstr>
      <vt:lpstr>Other Constituents</vt:lpstr>
      <vt:lpstr>Other Constituents</vt:lpstr>
      <vt:lpstr>Other Constituents</vt:lpstr>
      <vt:lpstr>CLASSIFICATION OF AMALGAM ALLOYS</vt:lpstr>
      <vt:lpstr>COPPER CONTENT</vt:lpstr>
      <vt:lpstr>Slide 15</vt:lpstr>
      <vt:lpstr>INDICATIONS</vt:lpstr>
      <vt:lpstr>CONTRAINDICATIONS</vt:lpstr>
      <vt:lpstr>ADVANTAGES</vt:lpstr>
      <vt:lpstr>DISADVANTAGES</vt:lpstr>
      <vt:lpstr>TAKE HOME MESSEGE/ FOR THE TOPIC COVERED (SUMMARY)  </vt:lpstr>
      <vt:lpstr>Question &amp; Answer Session</vt:lpstr>
      <vt:lpstr>REFERENCES  </vt:lpstr>
      <vt:lpstr>Slide 23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AMALGAM</dc:title>
  <dc:creator>sony</dc:creator>
  <cp:lastModifiedBy>test</cp:lastModifiedBy>
  <cp:revision>63</cp:revision>
  <dcterms:created xsi:type="dcterms:W3CDTF">2012-06-13T16:40:55Z</dcterms:created>
  <dcterms:modified xsi:type="dcterms:W3CDTF">2023-04-18T05:54:08Z</dcterms:modified>
</cp:coreProperties>
</file>